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sldIdLst>
    <p:sldId id="345" r:id="rId2"/>
    <p:sldId id="347" r:id="rId3"/>
    <p:sldId id="34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Flat Rolled &amp; Plate Capacity Additions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1-44A8-4D6D-BF54-C9F0F380CFC6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3-44A8-4D6D-BF54-C9F0F380CFC6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5-44A8-4D6D-BF54-C9F0F380CFC6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7-44A8-4D6D-BF54-C9F0F380CFC6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9-44A8-4D6D-BF54-C9F0F380CFC6}"/>
              </c:ext>
            </c:extLst>
          </c:dPt>
          <c:dPt>
            <c:idx val="1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B-44A8-4D6D-BF54-C9F0F380CFC6}"/>
              </c:ext>
            </c:extLst>
          </c:dPt>
          <c:dPt>
            <c:idx val="1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D-44A8-4D6D-BF54-C9F0F380CFC6}"/>
              </c:ext>
            </c:extLst>
          </c:dPt>
          <c:dPt>
            <c:idx val="2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F-44A8-4D6D-BF54-C9F0F380CFC6}"/>
              </c:ext>
            </c:extLst>
          </c:dPt>
          <c:dPt>
            <c:idx val="2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1-44A8-4D6D-BF54-C9F0F380CFC6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3-44A8-4D6D-BF54-C9F0F380CFC6}"/>
              </c:ext>
            </c:extLst>
          </c:dPt>
          <c:dPt>
            <c:idx val="2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5-44A8-4D6D-BF54-C9F0F380CFC6}"/>
              </c:ext>
            </c:extLst>
          </c:dPt>
          <c:dPt>
            <c:idx val="2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7-44A8-4D6D-BF54-C9F0F380CFC6}"/>
              </c:ext>
            </c:extLst>
          </c:dPt>
          <c:dPt>
            <c:idx val="2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9-44A8-4D6D-BF54-C9F0F380CF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 formatCode="_(* #,##0_);_(* \(#,##0\);_(* &quot;-&quot;??_);_(@_)">
                  <c:v>2000</c:v>
                </c:pt>
                <c:pt idx="3" formatCode="_(* #,##0_);_(* \(#,##0\);_(* &quot;-&quot;??_);_(@_)">
                  <c:v>1500</c:v>
                </c:pt>
                <c:pt idx="5" formatCode="_(* #,##0_);_(* \(#,##0\);_(* &quot;-&quot;??_);_(@_)">
                  <c:v>1500</c:v>
                </c:pt>
                <c:pt idx="6" formatCode="_(* #,##0_);_(* \(#,##0\);_(* &quot;-&quot;??_);_(@_)">
                  <c:v>1600</c:v>
                </c:pt>
                <c:pt idx="7" formatCode="_(* #,##0_);_(* \(#,##0\);_(* &quot;-&quot;??_);_(@_)">
                  <c:v>2800</c:v>
                </c:pt>
                <c:pt idx="8" formatCode="_(* #,##0_);_(* \(#,##0\);_(* &quot;-&quot;??_);_(@_)">
                  <c:v>2750</c:v>
                </c:pt>
                <c:pt idx="10" formatCode="_(* #,##0_);_(* \(#,##0\);_(* &quot;-&quot;??_);_(@_)">
                  <c:v>1600</c:v>
                </c:pt>
                <c:pt idx="11" formatCode="_(* #,##0_);_(* \(#,##0\);_(* &quot;-&quot;??_);_(@_)">
                  <c:v>1200</c:v>
                </c:pt>
                <c:pt idx="12" formatCode="_(* #,##0_);_(* \(#,##0\);_(* &quot;-&quot;??_);_(@_)">
                  <c:v>1250</c:v>
                </c:pt>
                <c:pt idx="13" formatCode="_(* #,##0_);_(* \(#,##0\);_(* &quot;-&quot;??_);_(@_)">
                  <c:v>500</c:v>
                </c:pt>
                <c:pt idx="18" formatCode="_(* #,##0_);_(* \(#,##0\);_(* &quot;-&quot;??_);_(@_)">
                  <c:v>1700</c:v>
                </c:pt>
                <c:pt idx="20" formatCode="_(* #,##0_);_(* \(#,##0\);_(* &quot;-&quot;??_);_(@_)">
                  <c:v>500</c:v>
                </c:pt>
                <c:pt idx="21" formatCode="_(* #,##0_);_(* \(#,##0\);_(* &quot;-&quot;??_);_(@_)">
                  <c:v>4725</c:v>
                </c:pt>
                <c:pt idx="22" formatCode="_(* #,##0_);_(* \(#,##0\);_(* &quot;-&quot;??_);_(@_)">
                  <c:v>1700</c:v>
                </c:pt>
                <c:pt idx="28" formatCode="_(* #,##0_);_(* \(#,##0\);_(* &quot;-&quot;??_);_(@_)">
                  <c:v>1600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4A8-4D6D-BF54-C9F0F380CF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6" formatCode="_(* #,##0_);_(* \(#,##0\);_(* &quot;-&quot;??_);_(@_)">
                  <c:v>1600</c:v>
                </c:pt>
                <c:pt idx="7" formatCode="_(* #,##0_);_(* \(#,##0\);_(* &quot;-&quot;??_);_(@_)">
                  <c:v>2300</c:v>
                </c:pt>
                <c:pt idx="8" formatCode="_(* #,##0_);_(* \(#,##0\);_(* &quot;-&quot;??_);_(@_)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4A8-4D6D-BF54-C9F0F380CF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D-44A8-4D6D-BF54-C9F0F380CFC6}"/>
              </c:ext>
            </c:extLst>
          </c:dPt>
          <c:dLbls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4A8-4D6D-BF54-C9F0F380CFC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8" formatCode="_(* #,##0.0_);_(* \(#,##0.0\);_(* &quot;-&quot;??_);_(@_)">
                  <c:v>1250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4A8-4D6D-BF54-C9F0F380C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97730432"/>
        <c:axId val="297731968"/>
      </c:barChart>
      <c:catAx>
        <c:axId val="2977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310">
            <a:solidFill>
              <a:schemeClr val="tx1"/>
            </a:solidFill>
            <a:prstDash val="solid"/>
          </a:ln>
        </c:spPr>
        <c:txPr>
          <a:bodyPr rot="-2460000" vert="horz"/>
          <a:lstStyle/>
          <a:p>
            <a:pPr>
              <a:defRPr sz="1000" b="0"/>
            </a:pPr>
            <a:endParaRPr lang="en-US"/>
          </a:p>
        </c:txPr>
        <c:crossAx val="297731968"/>
        <c:crossesAt val="0"/>
        <c:auto val="1"/>
        <c:lblAlgn val="ctr"/>
        <c:lblOffset val="100"/>
        <c:tickLblSkip val="1"/>
        <c:noMultiLvlLbl val="0"/>
      </c:catAx>
      <c:valAx>
        <c:axId val="297731968"/>
        <c:scaling>
          <c:orientation val="minMax"/>
          <c:max val="5000"/>
          <c:min val="0"/>
        </c:scaling>
        <c:delete val="0"/>
        <c:axPos val="l"/>
        <c:majorGridlines>
          <c:spPr>
            <a:ln w="331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 Short Tons</a:t>
                </a:r>
              </a:p>
            </c:rich>
          </c:tx>
          <c:overlay val="0"/>
        </c:title>
        <c:numFmt formatCode="#,##0_);[Red]\(#,##0\)" sourceLinked="0"/>
        <c:majorTickMark val="none"/>
        <c:minorTickMark val="none"/>
        <c:tickLblPos val="nextTo"/>
        <c:spPr>
          <a:ln w="33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297730432"/>
        <c:crosses val="autoZero"/>
        <c:crossBetween val="between"/>
        <c:majorUnit val="500"/>
        <c:minorUnit val="2.5"/>
      </c:valAx>
      <c:spPr>
        <a:noFill/>
        <a:ln w="1323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 Products Capacity Additions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1-44A8-4D6D-BF54-C9F0F380CFC6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3-44A8-4D6D-BF54-C9F0F380CFC6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5-44A8-4D6D-BF54-C9F0F380CFC6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7-44A8-4D6D-BF54-C9F0F380CFC6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9-44A8-4D6D-BF54-C9F0F380CFC6}"/>
              </c:ext>
            </c:extLst>
          </c:dPt>
          <c:dPt>
            <c:idx val="1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B-44A8-4D6D-BF54-C9F0F380CFC6}"/>
              </c:ext>
            </c:extLst>
          </c:dPt>
          <c:dPt>
            <c:idx val="1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D-44A8-4D6D-BF54-C9F0F380CFC6}"/>
              </c:ext>
            </c:extLst>
          </c:dPt>
          <c:dPt>
            <c:idx val="2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0F-44A8-4D6D-BF54-C9F0F380CFC6}"/>
              </c:ext>
            </c:extLst>
          </c:dPt>
          <c:dPt>
            <c:idx val="2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1-44A8-4D6D-BF54-C9F0F380CFC6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3-44A8-4D6D-BF54-C9F0F380CFC6}"/>
              </c:ext>
            </c:extLst>
          </c:dPt>
          <c:dPt>
            <c:idx val="2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5-44A8-4D6D-BF54-C9F0F380CFC6}"/>
              </c:ext>
            </c:extLst>
          </c:dPt>
          <c:dPt>
            <c:idx val="2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7-44A8-4D6D-BF54-C9F0F380CFC6}"/>
              </c:ext>
            </c:extLst>
          </c:dPt>
          <c:dPt>
            <c:idx val="2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2700">
                <a:noFill/>
              </a:ln>
            </c:spPr>
            <c:extLst>
              <c:ext xmlns:c16="http://schemas.microsoft.com/office/drawing/2014/chart" uri="{C3380CC4-5D6E-409C-BE32-E72D297353CC}">
                <c16:uniqueId val="{00000019-44A8-4D6D-BF54-C9F0F380CF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7" formatCode="_(* #,##0_);_(* \(#,##0\);_(* &quot;-&quot;??_);_(@_)">
                  <c:v>500</c:v>
                </c:pt>
                <c:pt idx="8" formatCode="_(* #,##0_);_(* \(#,##0\);_(* &quot;-&quot;??_);_(@_)">
                  <c:v>1200</c:v>
                </c:pt>
                <c:pt idx="9" formatCode="_(* #,##0_);_(* \(#,##0\);_(* &quot;-&quot;??_);_(@_)">
                  <c:v>800</c:v>
                </c:pt>
                <c:pt idx="13" formatCode="_(* #,##0_);_(* \(#,##0\);_(* &quot;-&quot;??_);_(@_)">
                  <c:v>1200</c:v>
                </c:pt>
                <c:pt idx="17" formatCode="_(* #,##0_);_(* \(#,##0\);_(* &quot;-&quot;??_);_(@_)">
                  <c:v>650</c:v>
                </c:pt>
                <c:pt idx="19" formatCode="_(* #,##0_);_(* \(#,##0\);_(* &quot;-&quot;??_);_(@_)">
                  <c:v>1200</c:v>
                </c:pt>
                <c:pt idx="20" formatCode="_(* #,##0_);_(* \(#,##0\);_(* &quot;-&quot;??_);_(@_)">
                  <c:v>300</c:v>
                </c:pt>
                <c:pt idx="21" formatCode="_(* #,##0_);_(* \(#,##0\);_(* &quot;-&quot;??_);_(@_)">
                  <c:v>1000</c:v>
                </c:pt>
                <c:pt idx="28" formatCode="_(* #,##0_);_(* \(#,##0\);_(* &quot;-&quot;??_);_(@_)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4A8-4D6D-BF54-C9F0F380CF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9" formatCode="_(* #,##0_);_(* \(#,##0\);_(* &quot;-&quot;??_);_(@_)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4A8-4D6D-BF54-C9F0F380C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97730432"/>
        <c:axId val="297731968"/>
      </c:barChart>
      <c:catAx>
        <c:axId val="2977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310">
            <a:solidFill>
              <a:schemeClr val="tx1"/>
            </a:solidFill>
            <a:prstDash val="solid"/>
          </a:ln>
        </c:spPr>
        <c:txPr>
          <a:bodyPr rot="-2460000" vert="horz"/>
          <a:lstStyle/>
          <a:p>
            <a:pPr>
              <a:defRPr sz="1000" b="0"/>
            </a:pPr>
            <a:endParaRPr lang="en-US"/>
          </a:p>
        </c:txPr>
        <c:crossAx val="297731968"/>
        <c:crossesAt val="0"/>
        <c:auto val="1"/>
        <c:lblAlgn val="ctr"/>
        <c:lblOffset val="100"/>
        <c:tickLblSkip val="1"/>
        <c:noMultiLvlLbl val="0"/>
      </c:catAx>
      <c:valAx>
        <c:axId val="297731968"/>
        <c:scaling>
          <c:orientation val="minMax"/>
          <c:min val="0"/>
        </c:scaling>
        <c:delete val="0"/>
        <c:axPos val="l"/>
        <c:majorGridlines>
          <c:spPr>
            <a:ln w="331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 Short Tons</a:t>
                </a:r>
              </a:p>
            </c:rich>
          </c:tx>
          <c:overlay val="0"/>
        </c:title>
        <c:numFmt formatCode="#,##0_);[Red]\(#,##0\)" sourceLinked="0"/>
        <c:majorTickMark val="none"/>
        <c:minorTickMark val="none"/>
        <c:tickLblPos val="nextTo"/>
        <c:spPr>
          <a:ln w="33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en-US"/>
          </a:p>
        </c:txPr>
        <c:crossAx val="297730432"/>
        <c:crosses val="autoZero"/>
        <c:crossBetween val="between"/>
        <c:majorUnit val="500"/>
        <c:minorUnit val="2.5"/>
      </c:valAx>
      <c:spPr>
        <a:noFill/>
        <a:ln w="1323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fld id="{B30FFA62-5F1C-469F-A837-482D7696E2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DB843-4422-4769-9754-1DAD96454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84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46393-144B-486D-9846-A0BC9F95E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87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A5B18-A55B-46B1-A3E7-B0C57E3ED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07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C9BBF-1890-417B-B4FF-7087D9268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2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8855E-B650-46D9-B5DE-9A3B3D96B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66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1282B-64EC-4B3B-AEC3-5C853ACE4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81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48B50-C6C5-417D-8E1C-86044C694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9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9FF40-225B-44DA-B2C2-04C9ACE3B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04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C0BB5-6271-4FFB-9F28-B48736F46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3332D-8C75-47C2-A816-55AF8C99F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38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003A4-91C9-4AB1-B604-5727771B1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85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05AE934D-2047-40AC-A758-F4C4FFE8CB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C271-C699-49E2-BF74-AB61BB40E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dirty="0"/>
              <a:t>US carbon sheet &amp; plate capacity additions</a:t>
            </a:r>
            <a:br>
              <a:rPr lang="en-US" dirty="0"/>
            </a:br>
            <a:r>
              <a:rPr lang="en-US" sz="2400" dirty="0"/>
              <a:t>32.8MT added since 1989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6D21F-6C6E-4D2A-AE74-326AC267A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D07A4484-15BD-40C7-8942-BBF1D0C54BD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04720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1232F2-80EC-4967-B738-F2C754A87FCE}"/>
              </a:ext>
            </a:extLst>
          </p:cNvPr>
          <p:cNvSpPr txBox="1"/>
          <p:nvPr/>
        </p:nvSpPr>
        <p:spPr>
          <a:xfrm rot="16200000">
            <a:off x="1338395" y="3792722"/>
            <a:ext cx="7775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Nucor 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826BE-D150-4063-866A-1A428B76BBD4}"/>
              </a:ext>
            </a:extLst>
          </p:cNvPr>
          <p:cNvSpPr txBox="1"/>
          <p:nvPr/>
        </p:nvSpPr>
        <p:spPr>
          <a:xfrm rot="16200000">
            <a:off x="2002761" y="4111570"/>
            <a:ext cx="7697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Nucor 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BFD304-4CDF-45C7-96C1-E135AB4C7E77}"/>
              </a:ext>
            </a:extLst>
          </p:cNvPr>
          <p:cNvSpPr txBox="1"/>
          <p:nvPr/>
        </p:nvSpPr>
        <p:spPr>
          <a:xfrm rot="16200000">
            <a:off x="2356755" y="4010581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Nucor AR (2)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953B59-2185-4284-BF1E-CB244812FAC3}"/>
              </a:ext>
            </a:extLst>
          </p:cNvPr>
          <p:cNvSpPr txBox="1"/>
          <p:nvPr/>
        </p:nvSpPr>
        <p:spPr>
          <a:xfrm rot="16200000">
            <a:off x="2770240" y="3490583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SDI 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0F7711-0078-4CFC-915D-51F963210799}"/>
              </a:ext>
            </a:extLst>
          </p:cNvPr>
          <p:cNvSpPr txBox="1"/>
          <p:nvPr/>
        </p:nvSpPr>
        <p:spPr>
          <a:xfrm rot="16200000">
            <a:off x="2785728" y="4726545"/>
            <a:ext cx="6431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Gallatin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631B7D-57FA-4C89-AA83-D4F0C429D143}"/>
              </a:ext>
            </a:extLst>
          </p:cNvPr>
          <p:cNvSpPr txBox="1"/>
          <p:nvPr/>
        </p:nvSpPr>
        <p:spPr>
          <a:xfrm rot="16200000">
            <a:off x="2959779" y="2454554"/>
            <a:ext cx="7825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 Star 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B7C9F6-230D-4BFB-BA78-9071D4B83F13}"/>
              </a:ext>
            </a:extLst>
          </p:cNvPr>
          <p:cNvSpPr txBox="1"/>
          <p:nvPr/>
        </p:nvSpPr>
        <p:spPr>
          <a:xfrm rot="16200000">
            <a:off x="3269169" y="3403956"/>
            <a:ext cx="9717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NLMK Beta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5D082D-9E80-4D27-8048-60ADA48BFA27}"/>
              </a:ext>
            </a:extLst>
          </p:cNvPr>
          <p:cNvSpPr txBox="1"/>
          <p:nvPr/>
        </p:nvSpPr>
        <p:spPr>
          <a:xfrm rot="16200000">
            <a:off x="3316217" y="4707179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Trico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2DC861-0BF5-4597-B84D-5C1896728E13}"/>
              </a:ext>
            </a:extLst>
          </p:cNvPr>
          <p:cNvSpPr txBox="1"/>
          <p:nvPr/>
        </p:nvSpPr>
        <p:spPr>
          <a:xfrm rot="16200000">
            <a:off x="2966190" y="4690382"/>
            <a:ext cx="7697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Nucor SC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A6B294-6696-4B3F-8FCF-C7AC8F5803D2}"/>
              </a:ext>
            </a:extLst>
          </p:cNvPr>
          <p:cNvSpPr txBox="1"/>
          <p:nvPr/>
        </p:nvSpPr>
        <p:spPr>
          <a:xfrm rot="16200000">
            <a:off x="3538624" y="3966446"/>
            <a:ext cx="10216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SDI IN 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3DF2E6-CB34-45B1-B731-2D3288E90C62}"/>
              </a:ext>
            </a:extLst>
          </p:cNvPr>
          <p:cNvSpPr txBox="1"/>
          <p:nvPr/>
        </p:nvSpPr>
        <p:spPr>
          <a:xfrm rot="16200000">
            <a:off x="5478347" y="3991969"/>
            <a:ext cx="793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Severstal</a:t>
            </a:r>
            <a:endParaRPr lang="en-US" sz="10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A30B66-1CA6-4676-978F-49350251096F}"/>
              </a:ext>
            </a:extLst>
          </p:cNvPr>
          <p:cNvSpPr txBox="1"/>
          <p:nvPr/>
        </p:nvSpPr>
        <p:spPr>
          <a:xfrm rot="16200000">
            <a:off x="4131862" y="4587678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Nucor </a:t>
            </a:r>
            <a:r>
              <a:rPr lang="en-US" sz="1050" dirty="0" err="1"/>
              <a:t>Castrip</a:t>
            </a:r>
            <a:r>
              <a:rPr lang="en-US" sz="1050" dirty="0"/>
              <a:t>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0580B3-9552-41BA-BC5F-7B6FA4F3247E}"/>
              </a:ext>
            </a:extLst>
          </p:cNvPr>
          <p:cNvSpPr txBox="1"/>
          <p:nvPr/>
        </p:nvSpPr>
        <p:spPr>
          <a:xfrm rot="16200000">
            <a:off x="5903245" y="4788030"/>
            <a:ext cx="8692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Castrip</a:t>
            </a:r>
            <a:r>
              <a:rPr lang="en-US" sz="1050" dirty="0"/>
              <a:t>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1E7A8E-1B0D-4B5A-AC29-BD6416FAC7DB}"/>
              </a:ext>
            </a:extLst>
          </p:cNvPr>
          <p:cNvSpPr txBox="1"/>
          <p:nvPr/>
        </p:nvSpPr>
        <p:spPr>
          <a:xfrm rot="16200000">
            <a:off x="6344227" y="3947782"/>
            <a:ext cx="9144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Severstal</a:t>
            </a:r>
            <a:r>
              <a:rPr lang="en-US" sz="1050" dirty="0"/>
              <a:t>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17CF7B-9731-4B92-8A06-89E075C38487}"/>
              </a:ext>
            </a:extLst>
          </p:cNvPr>
          <p:cNvSpPr txBox="1"/>
          <p:nvPr/>
        </p:nvSpPr>
        <p:spPr>
          <a:xfrm rot="16200000">
            <a:off x="7771584" y="4010579"/>
            <a:ext cx="8692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Big River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7AE64F-037E-4E85-9797-6276854C3050}"/>
              </a:ext>
            </a:extLst>
          </p:cNvPr>
          <p:cNvSpPr txBox="1"/>
          <p:nvPr/>
        </p:nvSpPr>
        <p:spPr>
          <a:xfrm rot="16200000">
            <a:off x="6112880" y="1819012"/>
            <a:ext cx="8692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TK 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1EC7BB-3582-4E92-B5E8-C052F30EC28D}"/>
              </a:ext>
            </a:extLst>
          </p:cNvPr>
          <p:cNvSpPr txBox="1"/>
          <p:nvPr/>
        </p:nvSpPr>
        <p:spPr>
          <a:xfrm rot="16200000">
            <a:off x="2985703" y="2344230"/>
            <a:ext cx="15406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IPSCO </a:t>
            </a:r>
            <a:r>
              <a:rPr lang="en-US" sz="1050" dirty="0" err="1"/>
              <a:t>Montppelier</a:t>
            </a:r>
            <a:endParaRPr lang="en-US" sz="10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F2C707-F7D6-4275-BF86-15AD13188CD9}"/>
              </a:ext>
            </a:extLst>
          </p:cNvPr>
          <p:cNvSpPr txBox="1"/>
          <p:nvPr/>
        </p:nvSpPr>
        <p:spPr>
          <a:xfrm rot="16200000">
            <a:off x="3719176" y="3926427"/>
            <a:ext cx="15406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IPSCO Mobile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CD4574-2942-4524-A800-824F3E93EF2E}"/>
              </a:ext>
            </a:extLst>
          </p:cNvPr>
          <p:cNvSpPr txBox="1"/>
          <p:nvPr/>
        </p:nvSpPr>
        <p:spPr>
          <a:xfrm rot="16200000">
            <a:off x="3485680" y="3978076"/>
            <a:ext cx="15406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Nucor Hertford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AF1DFF5C-BC48-4991-BA28-0DACA07B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827" y="6056925"/>
            <a:ext cx="12442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 dirty="0">
                <a:cs typeface="Arial" charset="0"/>
              </a:rPr>
              <a:t>Source: First River</a:t>
            </a:r>
          </a:p>
        </p:txBody>
      </p:sp>
    </p:spTree>
    <p:extLst>
      <p:ext uri="{BB962C8B-B14F-4D97-AF65-F5344CB8AC3E}">
        <p14:creationId xmlns:p14="http://schemas.microsoft.com/office/powerpoint/2010/main" val="144924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C271-C699-49E2-BF74-AB61BB40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 long products capacity additions</a:t>
            </a:r>
            <a:br>
              <a:rPr lang="en-US" dirty="0"/>
            </a:br>
            <a:r>
              <a:rPr lang="en-US" sz="2400" dirty="0"/>
              <a:t>8MT added since 1989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6D21F-6C6E-4D2A-AE74-326AC267A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D07A4484-15BD-40C7-8942-BBF1D0C54BD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6680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 Box 4">
            <a:extLst>
              <a:ext uri="{FF2B5EF4-FFF2-40B4-BE49-F238E27FC236}">
                <a16:creationId xmlns:a16="http://schemas.microsoft.com/office/drawing/2014/main" id="{AF1DFF5C-BC48-4991-BA28-0DACA07B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827" y="6056925"/>
            <a:ext cx="12442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 dirty="0">
                <a:cs typeface="Arial" charset="0"/>
              </a:rPr>
              <a:t>Source: First River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707451-BBB9-450D-AAC9-539AFC1821FB}"/>
              </a:ext>
            </a:extLst>
          </p:cNvPr>
          <p:cNvSpPr txBox="1"/>
          <p:nvPr/>
        </p:nvSpPr>
        <p:spPr>
          <a:xfrm rot="16200000">
            <a:off x="2862393" y="4148007"/>
            <a:ext cx="9299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Nucor, AZ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A8A02-DB53-4A9A-A426-381EE9187E80}"/>
              </a:ext>
            </a:extLst>
          </p:cNvPr>
          <p:cNvSpPr txBox="1"/>
          <p:nvPr/>
        </p:nvSpPr>
        <p:spPr>
          <a:xfrm rot="16200000">
            <a:off x="3046192" y="2907352"/>
            <a:ext cx="10394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Gerdau, 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8BA5A0-19E2-4F5C-9905-F3161078C997}"/>
              </a:ext>
            </a:extLst>
          </p:cNvPr>
          <p:cNvSpPr txBox="1"/>
          <p:nvPr/>
        </p:nvSpPr>
        <p:spPr>
          <a:xfrm rot="16200000">
            <a:off x="3666395" y="3097853"/>
            <a:ext cx="6584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SDI,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CDAD48-CDBF-4298-98C9-24934DBB22F0}"/>
              </a:ext>
            </a:extLst>
          </p:cNvPr>
          <p:cNvSpPr txBox="1"/>
          <p:nvPr/>
        </p:nvSpPr>
        <p:spPr>
          <a:xfrm rot="16200000">
            <a:off x="3481723" y="4612972"/>
            <a:ext cx="9402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Nucor, SC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9D2F37-878B-4584-A9BA-2F97AE2C048C}"/>
              </a:ext>
            </a:extLst>
          </p:cNvPr>
          <p:cNvSpPr txBox="1"/>
          <p:nvPr/>
        </p:nvSpPr>
        <p:spPr>
          <a:xfrm rot="16200000">
            <a:off x="3948437" y="2659145"/>
            <a:ext cx="16186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SDI, Columbia City,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D68DBB-4D51-409E-B07B-550FE3D5109C}"/>
              </a:ext>
            </a:extLst>
          </p:cNvPr>
          <p:cNvSpPr txBox="1"/>
          <p:nvPr/>
        </p:nvSpPr>
        <p:spPr>
          <a:xfrm rot="16200000">
            <a:off x="5173855" y="3938635"/>
            <a:ext cx="9402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Charter, OH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036282-1A22-48B3-83B9-E57A5B332B88}"/>
              </a:ext>
            </a:extLst>
          </p:cNvPr>
          <p:cNvSpPr txBox="1"/>
          <p:nvPr/>
        </p:nvSpPr>
        <p:spPr>
          <a:xfrm rot="16200000">
            <a:off x="5631251" y="2998339"/>
            <a:ext cx="9402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Nucor, TN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50860A-77D5-4AE3-92A6-A05E372FF595}"/>
              </a:ext>
            </a:extLst>
          </p:cNvPr>
          <p:cNvSpPr txBox="1"/>
          <p:nvPr/>
        </p:nvSpPr>
        <p:spPr>
          <a:xfrm rot="16200000">
            <a:off x="5558866" y="4209033"/>
            <a:ext cx="15639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CMC Mesa, AZ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49CA4-64FC-45C2-9139-D5AA453870B6}"/>
              </a:ext>
            </a:extLst>
          </p:cNvPr>
          <p:cNvSpPr txBox="1"/>
          <p:nvPr/>
        </p:nvSpPr>
        <p:spPr>
          <a:xfrm rot="16200000">
            <a:off x="5749452" y="2977627"/>
            <a:ext cx="16186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SDI, Columbia City, 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894D7A-5A54-4844-9F51-CA0FC2823084}"/>
              </a:ext>
            </a:extLst>
          </p:cNvPr>
          <p:cNvSpPr txBox="1"/>
          <p:nvPr/>
        </p:nvSpPr>
        <p:spPr>
          <a:xfrm rot="16200000">
            <a:off x="7412573" y="4083274"/>
            <a:ext cx="15639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CMC Durant, OK</a:t>
            </a:r>
          </a:p>
        </p:txBody>
      </p:sp>
    </p:spTree>
    <p:extLst>
      <p:ext uri="{BB962C8B-B14F-4D97-AF65-F5344CB8AC3E}">
        <p14:creationId xmlns:p14="http://schemas.microsoft.com/office/powerpoint/2010/main" val="5010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0094-444F-4B5F-BF54-3761BD61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Announced EAF expansions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06406-929B-42BD-882D-0EAE46E17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www.first-river.com</a:t>
            </a:r>
            <a:endParaRPr lang="en-US" sz="14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66F3E-8FE0-48DE-9C85-AA57C2264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3C9BBF-1890-417B-B4FF-7087D926848A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6EE555B2-EFCC-4FB1-96DC-A8D106909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246144"/>
              </p:ext>
            </p:extLst>
          </p:nvPr>
        </p:nvGraphicFramePr>
        <p:xfrm>
          <a:off x="990600" y="1748161"/>
          <a:ext cx="7347714" cy="40154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1430">
                  <a:extLst>
                    <a:ext uri="{9D8B030D-6E8A-4147-A177-3AD203B41FA5}">
                      <a16:colId xmlns:a16="http://schemas.microsoft.com/office/drawing/2014/main" val="460323168"/>
                    </a:ext>
                  </a:extLst>
                </a:gridCol>
                <a:gridCol w="658076">
                  <a:extLst>
                    <a:ext uri="{9D8B030D-6E8A-4147-A177-3AD203B41FA5}">
                      <a16:colId xmlns:a16="http://schemas.microsoft.com/office/drawing/2014/main" val="2673471302"/>
                    </a:ext>
                  </a:extLst>
                </a:gridCol>
                <a:gridCol w="2155289">
                  <a:extLst>
                    <a:ext uri="{9D8B030D-6E8A-4147-A177-3AD203B41FA5}">
                      <a16:colId xmlns:a16="http://schemas.microsoft.com/office/drawing/2014/main" val="3369358937"/>
                    </a:ext>
                  </a:extLst>
                </a:gridCol>
                <a:gridCol w="1193876">
                  <a:extLst>
                    <a:ext uri="{9D8B030D-6E8A-4147-A177-3AD203B41FA5}">
                      <a16:colId xmlns:a16="http://schemas.microsoft.com/office/drawing/2014/main" val="380060617"/>
                    </a:ext>
                  </a:extLst>
                </a:gridCol>
                <a:gridCol w="853813">
                  <a:extLst>
                    <a:ext uri="{9D8B030D-6E8A-4147-A177-3AD203B41FA5}">
                      <a16:colId xmlns:a16="http://schemas.microsoft.com/office/drawing/2014/main" val="1262831922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230843146"/>
                    </a:ext>
                  </a:extLst>
                </a:gridCol>
              </a:tblGrid>
              <a:tr h="64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</a:t>
                      </a: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</a:t>
                      </a: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Capacity (KT)</a:t>
                      </a: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 Start-up</a:t>
                      </a: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319659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12,800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070593242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Big River Steel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Expand flat products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1,650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Sheet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228493721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JSW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up EAF &amp; hot strip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1,650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Sheet 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397880984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JSW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 EAF to feed plate mill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Plate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256607431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 Star BS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Expand flat products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Sheet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607325714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Nucor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KY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Expand flat products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Sheet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602681371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Nucor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rebar micro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 Products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921934562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Nucor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rebar micro mill 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 Products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603434556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Nucor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KY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plate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Plate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81802020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Steel Dynamics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flat products mill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2,725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Sheet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846771542"/>
                  </a:ext>
                </a:extLst>
              </a:tr>
              <a:tr h="3063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 Steel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EAF in Fairfield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Seamless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57194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721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242</Words>
  <Application>Microsoft Office PowerPoint</Application>
  <PresentationFormat>On-screen Show (4:3)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Symbol</vt:lpstr>
      <vt:lpstr>Times New Roman</vt:lpstr>
      <vt:lpstr>Default Design</vt:lpstr>
      <vt:lpstr>US carbon sheet &amp; plate capacity additions 32.8MT added since 1989</vt:lpstr>
      <vt:lpstr>Carbon long products capacity additions 8MT added since 1989</vt:lpstr>
      <vt:lpstr>Announced EAF expansions</vt:lpstr>
    </vt:vector>
  </TitlesOfParts>
  <Company>First River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Moss</dc:creator>
  <cp:lastModifiedBy>Kiely, Eugene T</cp:lastModifiedBy>
  <cp:revision>114</cp:revision>
  <cp:lastPrinted>1999-11-22T11:27:21Z</cp:lastPrinted>
  <dcterms:created xsi:type="dcterms:W3CDTF">1998-04-24T18:50:05Z</dcterms:created>
  <dcterms:modified xsi:type="dcterms:W3CDTF">2019-08-23T14:01:56Z</dcterms:modified>
</cp:coreProperties>
</file>